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342" r:id="rId5"/>
    <p:sldId id="295" r:id="rId6"/>
    <p:sldId id="309" r:id="rId7"/>
    <p:sldId id="338" r:id="rId8"/>
    <p:sldId id="303" r:id="rId9"/>
    <p:sldId id="339" r:id="rId10"/>
    <p:sldId id="340" r:id="rId11"/>
    <p:sldId id="259" r:id="rId12"/>
    <p:sldId id="344" r:id="rId13"/>
    <p:sldId id="353" r:id="rId14"/>
    <p:sldId id="345" r:id="rId15"/>
    <p:sldId id="346" r:id="rId16"/>
    <p:sldId id="311" r:id="rId17"/>
    <p:sldId id="350" r:id="rId18"/>
    <p:sldId id="312" r:id="rId19"/>
    <p:sldId id="347" r:id="rId20"/>
    <p:sldId id="313" r:id="rId21"/>
    <p:sldId id="348" r:id="rId22"/>
    <p:sldId id="315" r:id="rId23"/>
    <p:sldId id="316" r:id="rId24"/>
    <p:sldId id="317" r:id="rId25"/>
    <p:sldId id="349" r:id="rId26"/>
    <p:sldId id="318" r:id="rId27"/>
    <p:sldId id="319" r:id="rId28"/>
    <p:sldId id="323" r:id="rId29"/>
    <p:sldId id="341" r:id="rId30"/>
    <p:sldId id="351" r:id="rId31"/>
    <p:sldId id="352" r:id="rId32"/>
    <p:sldId id="324" r:id="rId3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5" autoAdjust="0"/>
    <p:restoredTop sz="89879" autoAdjust="0"/>
  </p:normalViewPr>
  <p:slideViewPr>
    <p:cSldViewPr snapToGrid="0" snapToObjects="1">
      <p:cViewPr varScale="1">
        <p:scale>
          <a:sx n="79" d="100"/>
          <a:sy n="79" d="100"/>
        </p:scale>
        <p:origin x="1502" y="67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Andersson" userId="5a61dce6-c0da-48f7-9cc1-fdb02e74a99d" providerId="ADAL" clId="{CA630222-981D-489D-BC97-D7E5FA29B20F}"/>
    <pc:docChg chg="modSld">
      <pc:chgData name="Christine Andersson" userId="5a61dce6-c0da-48f7-9cc1-fdb02e74a99d" providerId="ADAL" clId="{CA630222-981D-489D-BC97-D7E5FA29B20F}" dt="2023-06-05T09:42:51.521" v="36" actId="729"/>
      <pc:docMkLst>
        <pc:docMk/>
      </pc:docMkLst>
      <pc:sldChg chg="modSp mod">
        <pc:chgData name="Christine Andersson" userId="5a61dce6-c0da-48f7-9cc1-fdb02e74a99d" providerId="ADAL" clId="{CA630222-981D-489D-BC97-D7E5FA29B20F}" dt="2023-06-05T09:41:47.041" v="35" actId="20577"/>
        <pc:sldMkLst>
          <pc:docMk/>
          <pc:sldMk cId="241056903" sldId="319"/>
        </pc:sldMkLst>
        <pc:spChg chg="mod">
          <ac:chgData name="Christine Andersson" userId="5a61dce6-c0da-48f7-9cc1-fdb02e74a99d" providerId="ADAL" clId="{CA630222-981D-489D-BC97-D7E5FA29B20F}" dt="2023-06-05T09:41:47.041" v="35" actId="20577"/>
          <ac:spMkLst>
            <pc:docMk/>
            <pc:sldMk cId="241056903" sldId="319"/>
            <ac:spMk id="3" creationId="{050B01BF-1E1C-A0CE-A27C-FF3F27AC0ACC}"/>
          </ac:spMkLst>
        </pc:spChg>
      </pc:sldChg>
      <pc:sldChg chg="mod modShow">
        <pc:chgData name="Christine Andersson" userId="5a61dce6-c0da-48f7-9cc1-fdb02e74a99d" providerId="ADAL" clId="{CA630222-981D-489D-BC97-D7E5FA29B20F}" dt="2023-06-05T09:42:51.521" v="36" actId="729"/>
        <pc:sldMkLst>
          <pc:docMk/>
          <pc:sldMk cId="1361166822" sldId="35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AEE35-E91B-2B47-9ECF-74BE4E4DD9F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7846A-92ED-3245-85F4-FBAB709D3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4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35BC6-7D52-F346-BB8B-755BB2E3718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5260-D00B-2D45-B673-6AA42205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5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SE" dirty="0"/>
              <a:t>tor skillnad är samfällighetsavgift ca 100.000 sek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SE" dirty="0"/>
              <a:t>örbrukningsinventarier – lamporna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6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2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5260-D00B-2D45-B673-6AA42205F60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7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C7B74-BAF3-884D-9329-C6FBDAF26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45F8FA-F384-984C-930B-91692D92B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2A3384-0D41-9B42-BA1F-BEB83C53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023D0B-BBC2-3246-A378-FB7D7383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1B7125-BC43-0147-8453-2CD4652F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536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B54CCA-1097-8449-84A6-B3FE08CF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46FCA24-272A-4349-A513-E2FB32713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D6F4F2-584A-1B40-8E09-04A10826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B583CF-5D03-E84F-A4EB-9B3EFCE2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5B490F-8253-0745-8005-BC4B5B9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7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0BA341-06E9-9146-A828-C8E46B7DC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ABD6B76-AEC8-2548-8FEF-C9A58DD98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94853C-E861-8147-82A5-C87BFFE6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6BFD85-EAFB-EC46-BDB2-0F6AB151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3C9532-C9DB-264B-B2A2-C415D169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28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185-41F5-7445-B832-81EAEFAEB4B6}" type="datetime1">
              <a:rPr lang="sv-SE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6D0A-2E50-1149-A132-49F26FF2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4E3896-99B2-8547-8FF5-92D27252B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82214B-5DBE-4740-9AB6-F3910137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D051A4-DC50-0148-AC26-44B0730A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4D89D4-5EFB-EF42-B6B0-15B600DD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136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029E47-5C43-374B-8837-CCCF725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3BDD23-739E-874E-BD32-C210BCACC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CEEF12-9442-474D-8C8E-2501243B5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BE36C9-1045-8C44-95D4-99209A56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D06390-3ABE-5F48-B26E-959A6651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954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7CAC0A-C3DC-984A-9EC6-68AAD091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C9E876-6908-4C47-86D8-B0D36970E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5A174F-E906-C348-A8B1-224D41AE3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794417-9CD7-E745-9E48-A4F42C8A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0806F5-E388-E144-9BF6-80E14BCF7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A6319D-047A-4249-898F-D0CE0AED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8994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6BF979-A9A5-8049-BE8A-D2436ACE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893542-0622-EF42-A88C-0612D338B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50CBEA-1CE2-2147-8EC7-EB3C5E104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E958328-F878-0845-984D-9BF415720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C244C78-EE99-6845-A17C-B60B838B5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FB36EA7-B7F7-4644-A7BF-5D21B01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512BC9A-B983-3D4E-BB7B-EDCB21D2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400A31A-123B-1D45-99C8-710148AC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076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0745E2-5910-EC42-A5B2-6643CE5A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55D430D-979E-AC49-96D6-CC06BA3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C0A1CF-C898-834B-AB60-116CB5AB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D1ED28-C3A1-C147-9DE0-DD6CEF7F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0522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56CB846-4213-FB42-9011-42D16D426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7FB8A6-18A9-294D-9E12-256CAAC2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95E3F3-E2DF-C742-A21A-64CA087E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041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66F17-A4D8-4E42-BF63-C7577C31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12443F-5E78-D54B-9F7C-2D8532E96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C4DD2E-159B-A946-B02B-9E7C22D72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224922-27CC-C147-9774-CC077735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FC1E76-EC62-EA44-AA1E-0650812B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587E86-2A8F-D44A-9872-173ADD5E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137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5323B-1432-C84A-A060-508F4E17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3D50EF5-66E1-5C49-9BF0-FBC4EC748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E0EA4C-CF65-D948-A651-7C40BDB7B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FD3125-241B-924B-8433-6EC1B902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28EF0D-EEFD-F944-AF9A-4ECB7F33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94D134-2D2A-1E46-80A3-E1995509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521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4CCD3D1-19C6-C74A-B274-F7FC87C77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BC244D-B1CC-474B-86AE-78F64F1F1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AED75B-2F72-064A-97EC-299B7B6D7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84D7-FB24-AA4C-ABB6-474737BBE92E}" type="datetime1">
              <a:rPr lang="sv-SE" smtClean="0"/>
              <a:t>2023-06-27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44350E-CA3F-0542-9411-57CF04CD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B0D3A0-2931-944D-B269-CD89EFF51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Årsstämma</a:t>
            </a:r>
            <a:r>
              <a:rPr lang="en-US" b="1" dirty="0"/>
              <a:t> 7 </a:t>
            </a:r>
            <a:r>
              <a:rPr lang="sv-SE" b="1" dirty="0"/>
              <a:t>juni</a:t>
            </a:r>
            <a:r>
              <a:rPr lang="en-US" b="1" dirty="0"/>
              <a:t> 2023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2A786FA-2444-477A-9F7A-55242E449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icture 3" descr="magasin4.png">
            <a:extLst>
              <a:ext uri="{FF2B5EF4-FFF2-40B4-BE49-F238E27FC236}">
                <a16:creationId xmlns:a16="http://schemas.microsoft.com/office/drawing/2014/main" id="{7DA179DF-C69A-A24A-A2F4-732B0F7A9B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7A95-2B79-19BD-27E3-12C361EA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Avskrivningar</a:t>
            </a:r>
            <a:r>
              <a:rPr lang="en-US" dirty="0">
                <a:solidFill>
                  <a:srgbClr val="FF0000"/>
                </a:solidFill>
              </a:rPr>
              <a:t>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D948-05FA-3FA0-F4CF-8847EA4D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6116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7714D19-E191-8344-936C-2D9A0965B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54468"/>
              </p:ext>
            </p:extLst>
          </p:nvPr>
        </p:nvGraphicFramePr>
        <p:xfrm>
          <a:off x="800100" y="1417740"/>
          <a:ext cx="7543800" cy="2832735"/>
        </p:xfrm>
        <a:graphic>
          <a:graphicData uri="http://schemas.openxmlformats.org/drawingml/2006/table">
            <a:tbl>
              <a:tblPr/>
              <a:tblGrid>
                <a:gridCol w="406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RÖRELSERESULTAT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-1 409 139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-1 232 219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finansiella poster (inkl. räntekostnader)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- 751 917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- 644 829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ÅRETS RESULTAT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- 2 162 056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- 1 877 048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63242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0133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881BC94-0CC0-2846-96FD-A8FF2C7FCEF7}"/>
              </a:ext>
            </a:extLst>
          </p:cNvPr>
          <p:cNvSpPr txBox="1">
            <a:spLocks/>
          </p:cNvSpPr>
          <p:nvPr/>
        </p:nvSpPr>
        <p:spPr>
          <a:xfrm>
            <a:off x="61722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Årets</a:t>
            </a:r>
            <a:r>
              <a:rPr lang="en-US" dirty="0"/>
              <a:t> </a:t>
            </a:r>
            <a:r>
              <a:rPr lang="en-US" dirty="0" err="1"/>
              <a:t>resultat</a:t>
            </a:r>
            <a:r>
              <a:rPr lang="en-US" dirty="0"/>
              <a:t> 2022 (</a:t>
            </a:r>
            <a:r>
              <a:rPr lang="en-US" dirty="0" err="1"/>
              <a:t>förenklad</a:t>
            </a:r>
            <a:r>
              <a:rPr lang="en-US" dirty="0"/>
              <a:t>)</a:t>
            </a:r>
          </a:p>
        </p:txBody>
      </p:sp>
      <p:pic>
        <p:nvPicPr>
          <p:cNvPr id="8" name="Picture 3" descr="magasin4.png">
            <a:extLst>
              <a:ext uri="{FF2B5EF4-FFF2-40B4-BE49-F238E27FC236}">
                <a16:creationId xmlns:a16="http://schemas.microsoft.com/office/drawing/2014/main" id="{15FDA61F-03C0-CD4B-963D-498A3F4B8E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4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Lån</a:t>
            </a:r>
            <a:r>
              <a:rPr lang="en-US" dirty="0"/>
              <a:t>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Föreningens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lån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hos Nordea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Hypotek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har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följande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räntesatser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och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löptider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Lånebelopp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	15 000 000		2023-11-16		2,752%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Lånebelopp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	15 000 000 	2023-11-16		2,752%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Lånebelopp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	20 000 000		2024-11-11		0,92%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Lagt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om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två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utav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våra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lån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löpte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den 16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samt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höjt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amortering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från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50 000 till 100 000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kr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år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Löst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lånet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på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1 450 000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kr</a:t>
            </a:r>
            <a:endParaRPr lang="en-GB" sz="18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1" y="6105236"/>
            <a:ext cx="5069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Belåningsgrad</a:t>
            </a:r>
            <a:r>
              <a:rPr lang="en-US" sz="2000" dirty="0"/>
              <a:t> per </a:t>
            </a:r>
            <a:r>
              <a:rPr lang="en-US" sz="2000" dirty="0" err="1"/>
              <a:t>lägenhet</a:t>
            </a:r>
            <a:r>
              <a:rPr lang="en-US" sz="2000" dirty="0"/>
              <a:t> 9 667 </a:t>
            </a:r>
            <a:r>
              <a:rPr lang="en-US" sz="2000" dirty="0" err="1"/>
              <a:t>kr</a:t>
            </a:r>
            <a:r>
              <a:rPr lang="en-US" sz="2000" dirty="0"/>
              <a:t>/</a:t>
            </a:r>
            <a:r>
              <a:rPr lang="en-US" sz="2000" dirty="0" err="1"/>
              <a:t>kvm</a:t>
            </a:r>
            <a:endParaRPr lang="en-US" sz="2000" dirty="0"/>
          </a:p>
          <a:p>
            <a:endParaRPr lang="en-US" dirty="0"/>
          </a:p>
        </p:txBody>
      </p:sp>
      <p:pic>
        <p:nvPicPr>
          <p:cNvPr id="6" name="Picture 3" descr="magasin4.png">
            <a:extLst>
              <a:ext uri="{FF2B5EF4-FFF2-40B4-BE49-F238E27FC236}">
                <a16:creationId xmlns:a16="http://schemas.microsoft.com/office/drawing/2014/main" id="{7DA179DF-C69A-A24A-A2F4-732B0F7A9B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4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9. </a:t>
            </a:r>
            <a:r>
              <a:rPr lang="sv-SE" sz="2100" dirty="0">
                <a:solidFill>
                  <a:schemeClr val="accent1"/>
                </a:solidFill>
              </a:rPr>
              <a:t>Föredragning av revisionsberättelsen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6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screenshot, font, businesscard&#10;&#10;Description automatically generated">
            <a:extLst>
              <a:ext uri="{FF2B5EF4-FFF2-40B4-BE49-F238E27FC236}">
                <a16:creationId xmlns:a16="http://schemas.microsoft.com/office/drawing/2014/main" id="{52A431AC-D938-1926-E950-2C3E5333476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914" y="3553608"/>
            <a:ext cx="1952981" cy="2004764"/>
          </a:xfrm>
          <a:prstGeom prst="rect">
            <a:avLst/>
          </a:prstGeom>
        </p:spPr>
      </p:pic>
      <p:pic>
        <p:nvPicPr>
          <p:cNvPr id="14" name="Picture 13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E4D5D1BF-E0B1-4D28-9456-EAB495FBB4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" y="396760"/>
            <a:ext cx="7772400" cy="303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4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10. </a:t>
            </a:r>
            <a:r>
              <a:rPr lang="sv-SE" sz="2100" dirty="0">
                <a:solidFill>
                  <a:schemeClr val="accent1"/>
                </a:solidFill>
              </a:rPr>
              <a:t>Beslut om fastställande av resultat- och balansräkning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912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03858"/>
              </p:ext>
            </p:extLst>
          </p:nvPr>
        </p:nvGraphicFramePr>
        <p:xfrm>
          <a:off x="527797" y="1481026"/>
          <a:ext cx="8088406" cy="4267826"/>
        </p:xfrm>
        <a:graphic>
          <a:graphicData uri="http://schemas.openxmlformats.org/drawingml/2006/table">
            <a:tbl>
              <a:tblPr/>
              <a:tblGrid>
                <a:gridCol w="435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243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67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Anläggningstillgångar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288 512 772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290 562 816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67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Kortfristiga fordringar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2 355 531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2 567 848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Kassa och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17 588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1 257 645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omsättningstillgångar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2 373 118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3 825 493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015705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458563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TILLGÅNGAR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290 885 890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294 388 309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20848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eget 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240 071 297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242 232 353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121461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långfristiga skulder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20 000 000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20 000 000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225001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kortfristiga skulder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30 814 593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32 155 956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80523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75510"/>
                  </a:ext>
                </a:extLst>
              </a:tr>
              <a:tr h="294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EGET KAPITAL OCH SKULDER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290 885 890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294 388 309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4558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36B3D9F-0EC2-1245-B568-DA87D967EA4E}"/>
              </a:ext>
            </a:extLst>
          </p:cNvPr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Beslut om fastställande av resultat och balansräkningen 2022</a:t>
            </a:r>
            <a:endParaRPr lang="en-US" dirty="0"/>
          </a:p>
        </p:txBody>
      </p:sp>
      <p:pic>
        <p:nvPicPr>
          <p:cNvPr id="7" name="Picture 3" descr="magasin4.png">
            <a:extLst>
              <a:ext uri="{FF2B5EF4-FFF2-40B4-BE49-F238E27FC236}">
                <a16:creationId xmlns:a16="http://schemas.microsoft.com/office/drawing/2014/main" id="{AA666D0F-ADE1-5F4C-BD56-132CF355624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23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40" y="9638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11. </a:t>
            </a:r>
            <a:r>
              <a:rPr lang="sv-SE" sz="2100" dirty="0">
                <a:solidFill>
                  <a:schemeClr val="accent1"/>
                </a:solidFill>
              </a:rPr>
              <a:t>Beslut om resultatdisposition</a:t>
            </a: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58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6B3D9F-0EC2-1245-B568-DA87D967EA4E}"/>
              </a:ext>
            </a:extLst>
          </p:cNvPr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Beslut om resultatdisposition 2022</a:t>
            </a:r>
            <a:endParaRPr lang="en-US" dirty="0"/>
          </a:p>
        </p:txBody>
      </p:sp>
      <p:pic>
        <p:nvPicPr>
          <p:cNvPr id="6" name="Picture 3" descr="magasin4.png">
            <a:extLst>
              <a:ext uri="{FF2B5EF4-FFF2-40B4-BE49-F238E27FC236}">
                <a16:creationId xmlns:a16="http://schemas.microsoft.com/office/drawing/2014/main" id="{FD19BF52-3451-9341-B7A4-87C08DBC6B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2A99889F-3DFD-46B7-B23B-D06DF10A9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504" y="2036618"/>
            <a:ext cx="7664227" cy="290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93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40" y="9638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12. </a:t>
            </a:r>
            <a:r>
              <a:rPr lang="en-US" sz="2100" dirty="0" err="1">
                <a:solidFill>
                  <a:schemeClr val="accent1"/>
                </a:solidFill>
              </a:rPr>
              <a:t>Beslut</a:t>
            </a:r>
            <a:r>
              <a:rPr lang="en-US" sz="2100" dirty="0">
                <a:solidFill>
                  <a:schemeClr val="accent1"/>
                </a:solidFill>
              </a:rPr>
              <a:t> </a:t>
            </a:r>
            <a:r>
              <a:rPr lang="sv-SE" sz="2100" dirty="0">
                <a:solidFill>
                  <a:schemeClr val="accent1"/>
                </a:solidFill>
              </a:rPr>
              <a:t>om ansvarsfrihet för styrelseledamöterna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font, screenshot, document&#10;&#10;Description automatically generated">
            <a:extLst>
              <a:ext uri="{FF2B5EF4-FFF2-40B4-BE49-F238E27FC236}">
                <a16:creationId xmlns:a16="http://schemas.microsoft.com/office/drawing/2014/main" id="{01FEF97C-E95B-371B-DC88-22F73DAFB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" t="69578" r="53666"/>
          <a:stretch/>
        </p:blipFill>
        <p:spPr>
          <a:xfrm>
            <a:off x="3604163" y="2977553"/>
            <a:ext cx="5076184" cy="72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2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Dagordning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A33ACA-A9D7-DD45-85E7-3CB7DD9478A1}"/>
              </a:ext>
            </a:extLst>
          </p:cNvPr>
          <p:cNvSpPr txBox="1">
            <a:spLocks/>
          </p:cNvSpPr>
          <p:nvPr/>
        </p:nvSpPr>
        <p:spPr>
          <a:xfrm>
            <a:off x="3431690" y="115910"/>
            <a:ext cx="5255109" cy="674209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4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Föreningsstämmans öppnande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Val av stämmoordförande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Anmälan av stämmoordförandens val av protokollförare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Upprättande av förteckning över närvarande medlemmar och fastställande av röstlängd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Godkännande av dagordningen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Val av två personer (tillika rösträknare) att jämte stämmoordföranden justera protokollet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Fråga om kallelse skett i behörig ordning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Föredragning av styrelsens årsredovisning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Föredragning av revisionsberättelsen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Beslut om fastställande av resultat- och balansräkning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Beslut om resultatdisposition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Beslut om ansvarsfrihet för styrelseledamöterna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Beslut om arvoden åt styrelseledamöter och revisor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Val av styrelseledamöter och suppleanter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Val av revisor och revisorssuppleant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Val av valberedning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Motioner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700" dirty="0">
                <a:latin typeface="Arial" panose="020B0604020202020204" pitchFamily="34" charset="0"/>
                <a:cs typeface="Arial" panose="020B0604020202020204" pitchFamily="34" charset="0"/>
              </a:rPr>
              <a:t>18.     Föreningsstämmans avslutande</a:t>
            </a:r>
          </a:p>
        </p:txBody>
      </p:sp>
    </p:spTree>
    <p:extLst>
      <p:ext uri="{BB962C8B-B14F-4D97-AF65-F5344CB8AC3E}">
        <p14:creationId xmlns:p14="http://schemas.microsoft.com/office/powerpoint/2010/main" val="345098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57" y="120140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13. </a:t>
            </a:r>
            <a:r>
              <a:rPr lang="en-US" sz="2100" dirty="0" err="1">
                <a:solidFill>
                  <a:schemeClr val="accent1"/>
                </a:solidFill>
              </a:rPr>
              <a:t>Beslut</a:t>
            </a:r>
            <a:r>
              <a:rPr lang="en-US" sz="2100" dirty="0">
                <a:solidFill>
                  <a:schemeClr val="accent1"/>
                </a:solidFill>
              </a:rPr>
              <a:t> om </a:t>
            </a:r>
            <a:r>
              <a:rPr lang="sv-SE" sz="2100" dirty="0">
                <a:solidFill>
                  <a:schemeClr val="accent1"/>
                </a:solidFill>
              </a:rPr>
              <a:t>arvoden åt styrelseledamöter och revisor till styrelse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81968D5-A619-AB2F-A426-292B25E522B6}"/>
              </a:ext>
            </a:extLst>
          </p:cNvPr>
          <p:cNvSpPr txBox="1"/>
          <p:nvPr/>
        </p:nvSpPr>
        <p:spPr>
          <a:xfrm>
            <a:off x="3661279" y="2650867"/>
            <a:ext cx="4607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Styrelsen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föreslår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en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ändring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från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fem till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tre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prisbasbelopp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som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styrelsen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fördelar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inom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sig.</a:t>
            </a:r>
          </a:p>
          <a:p>
            <a:endParaRPr lang="en-GB" dirty="0">
              <a:latin typeface="Times New Roman" panose="02020603050405020304" pitchFamily="18" charset="0"/>
              <a:ea typeface="Arial Unicode MS"/>
            </a:endParaRPr>
          </a:p>
          <a:p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Styrelsen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föreslår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att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arvode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till revisor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utgår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i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enlighet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med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godkänd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Arial Unicode MS"/>
              </a:rPr>
              <a:t>räkning</a:t>
            </a:r>
            <a:r>
              <a:rPr lang="en-GB" sz="1800" dirty="0">
                <a:effectLst/>
                <a:latin typeface="Times New Roman" panose="02020603050405020304" pitchFamily="18" charset="0"/>
                <a:ea typeface="Arial Unicode MS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12248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3" y="1473199"/>
            <a:ext cx="3017666" cy="4903523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14. </a:t>
            </a:r>
            <a:r>
              <a:rPr lang="sv-SE" sz="2100" dirty="0">
                <a:solidFill>
                  <a:schemeClr val="accent1"/>
                </a:solidFill>
              </a:rPr>
              <a:t>Val av styrelseledamöter och suppleanter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38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42047" y="2568670"/>
            <a:ext cx="4703440" cy="4041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/>
              <a:t>Styrelsen 22/23</a:t>
            </a:r>
          </a:p>
          <a:p>
            <a:r>
              <a:rPr lang="sv-SE" sz="1900" b="1" dirty="0"/>
              <a:t>Markus Möller </a:t>
            </a:r>
            <a:r>
              <a:rPr lang="mr-IN" sz="1900" dirty="0"/>
              <a:t>–</a:t>
            </a:r>
            <a:r>
              <a:rPr lang="sv-SE" sz="1900" dirty="0"/>
              <a:t> ställer upp till omval</a:t>
            </a:r>
          </a:p>
          <a:p>
            <a:r>
              <a:rPr lang="sv-SE" sz="1900" b="1" dirty="0"/>
              <a:t>Carl-Henrik Olsson </a:t>
            </a:r>
            <a:r>
              <a:rPr lang="sv-SE" sz="1900" dirty="0"/>
              <a:t>– ställer upp till omval</a:t>
            </a:r>
          </a:p>
          <a:p>
            <a:r>
              <a:rPr lang="sv-SE" sz="1900" b="1" dirty="0"/>
              <a:t>Mina </a:t>
            </a:r>
            <a:r>
              <a:rPr lang="sv-SE" sz="1900" b="1" dirty="0" err="1"/>
              <a:t>Knezevic</a:t>
            </a:r>
            <a:r>
              <a:rPr lang="sv-SE" sz="1900" b="1" dirty="0"/>
              <a:t> </a:t>
            </a:r>
            <a:r>
              <a:rPr lang="sv-SE" sz="1900" dirty="0"/>
              <a:t>– ett år kvar</a:t>
            </a:r>
          </a:p>
          <a:p>
            <a:r>
              <a:rPr lang="sv-SE" sz="1800" b="1" dirty="0"/>
              <a:t>Christine Nielsen </a:t>
            </a:r>
            <a:r>
              <a:rPr lang="sv-SE" sz="1800" dirty="0"/>
              <a:t>– avgår</a:t>
            </a:r>
          </a:p>
          <a:p>
            <a:r>
              <a:rPr lang="sv-SE" sz="1900" b="1" dirty="0"/>
              <a:t>Andreas Andersson - </a:t>
            </a:r>
            <a:r>
              <a:rPr lang="sv-SE" sz="1900" dirty="0"/>
              <a:t>ställer upp till omval</a:t>
            </a:r>
          </a:p>
          <a:p>
            <a:r>
              <a:rPr lang="sv-SE" sz="1900" b="1" dirty="0"/>
              <a:t>Michael Sjölin</a:t>
            </a:r>
            <a:r>
              <a:rPr lang="sv-SE" sz="1900" dirty="0"/>
              <a:t>, suppleant – ett år kvar</a:t>
            </a:r>
          </a:p>
          <a:p>
            <a:endParaRPr lang="sv-SE" sz="1900" b="1" dirty="0"/>
          </a:p>
        </p:txBody>
      </p:sp>
      <p:sp>
        <p:nvSpPr>
          <p:cNvPr id="5" name="Rectangle 4"/>
          <p:cNvSpPr/>
          <p:nvPr/>
        </p:nvSpPr>
        <p:spPr>
          <a:xfrm>
            <a:off x="242047" y="1714819"/>
            <a:ext cx="8659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/>
              <a:t>”Styrelsen består av minst tre och högst sju ledamöter med högst tre suppleanter”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4828107" y="2568670"/>
            <a:ext cx="4073845" cy="4041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/>
              <a:t>Valberedningens förslag:</a:t>
            </a:r>
          </a:p>
          <a:p>
            <a:r>
              <a:rPr lang="sv-SE" sz="2000" b="1" dirty="0"/>
              <a:t>Björn Strid  </a:t>
            </a:r>
            <a:r>
              <a:rPr lang="sv-SE" sz="2000" dirty="0"/>
              <a:t>(två år)</a:t>
            </a:r>
            <a:endParaRPr lang="sv-SE" sz="2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93861E-0672-264F-A01D-1643E9A6E896}"/>
              </a:ext>
            </a:extLst>
          </p:cNvPr>
          <p:cNvSpPr txBox="1">
            <a:spLocks/>
          </p:cNvSpPr>
          <p:nvPr/>
        </p:nvSpPr>
        <p:spPr>
          <a:xfrm>
            <a:off x="368300" y="495300"/>
            <a:ext cx="8299450" cy="1347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/>
              <a:t>Val av styrelseledamöter och styrelsesuppleant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742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40" y="13321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15. </a:t>
            </a:r>
            <a:r>
              <a:rPr lang="sv-SE" sz="2100" dirty="0">
                <a:solidFill>
                  <a:schemeClr val="accent1"/>
                </a:solidFill>
              </a:rPr>
              <a:t>Val av revisor och revisorssuppleant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2F124FE-0DC5-D05E-C40B-BAD08CF7CB63}"/>
              </a:ext>
            </a:extLst>
          </p:cNvPr>
          <p:cNvSpPr txBox="1"/>
          <p:nvPr/>
        </p:nvSpPr>
        <p:spPr>
          <a:xfrm>
            <a:off x="3651123" y="2749371"/>
            <a:ext cx="50292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dirty="0"/>
              <a:t>Styrelsen föreslår fortsatt:</a:t>
            </a:r>
          </a:p>
          <a:p>
            <a:pPr marL="0" indent="0">
              <a:buNone/>
            </a:pPr>
            <a:r>
              <a:rPr lang="sv-SE" dirty="0"/>
              <a:t>Joakim Häll, auktoriserad revisor, </a:t>
            </a:r>
            <a:r>
              <a:rPr lang="sv-SE" dirty="0" err="1"/>
              <a:t>BoRevision</a:t>
            </a:r>
            <a:r>
              <a:rPr lang="sv-SE" dirty="0"/>
              <a:t> i Sverige AB, till revisor och ersättare från </a:t>
            </a:r>
            <a:r>
              <a:rPr lang="sv-SE" dirty="0" err="1"/>
              <a:t>BoRevision</a:t>
            </a:r>
            <a:r>
              <a:rPr lang="sv-SE" dirty="0"/>
              <a:t> som suppleant.</a:t>
            </a:r>
          </a:p>
          <a:p>
            <a:pPr marL="0" indent="0">
              <a:buNone/>
            </a:pPr>
            <a:endParaRPr lang="sv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63878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05" y="13067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16. </a:t>
            </a:r>
            <a:r>
              <a:rPr lang="sv-SE" sz="2100" dirty="0">
                <a:solidFill>
                  <a:schemeClr val="accent1"/>
                </a:solidFill>
              </a:rPr>
              <a:t>Val av valberedning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50B01BF-1E1C-A0CE-A27C-FF3F27AC0ACC}"/>
              </a:ext>
            </a:extLst>
          </p:cNvPr>
          <p:cNvSpPr txBox="1"/>
          <p:nvPr/>
        </p:nvSpPr>
        <p:spPr>
          <a:xfrm>
            <a:off x="3708593" y="2946400"/>
            <a:ext cx="4628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sv-SE" dirty="0"/>
              <a:t>Valberedningen bör bestå av 2 representanter:</a:t>
            </a:r>
          </a:p>
          <a:p>
            <a:pPr marL="0" indent="0">
              <a:buNone/>
            </a:pP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/>
              <a:t>?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1056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57" y="14972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17. </a:t>
            </a:r>
            <a:r>
              <a:rPr lang="sv-SE" sz="2100" dirty="0">
                <a:solidFill>
                  <a:schemeClr val="accent1"/>
                </a:solidFill>
              </a:rPr>
              <a:t>Motioner från medlemmar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772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325563"/>
            <a:ext cx="8210550" cy="4007251"/>
          </a:xfrm>
        </p:spPr>
        <p:txBody>
          <a:bodyPr tIns="46800">
            <a:noAutofit/>
          </a:bodyPr>
          <a:lstStyle/>
          <a:p>
            <a:pPr marL="0" indent="0">
              <a:buNone/>
            </a:pPr>
            <a:r>
              <a:rPr lang="sv-SE" sz="1800" b="1" dirty="0"/>
              <a:t>Motionär</a:t>
            </a:r>
            <a:r>
              <a:rPr lang="sv-SE" sz="1800" dirty="0"/>
              <a:t>: Tina </a:t>
            </a:r>
            <a:r>
              <a:rPr lang="sv-SE" sz="1800" dirty="0" err="1"/>
              <a:t>Grimsted</a:t>
            </a:r>
            <a:r>
              <a:rPr lang="sv-SE" sz="1800" dirty="0"/>
              <a:t>, </a:t>
            </a:r>
            <a:r>
              <a:rPr lang="sv-SE" sz="1800" dirty="0" err="1"/>
              <a:t>lgh</a:t>
            </a:r>
            <a:r>
              <a:rPr lang="sv-SE" sz="1800" dirty="0"/>
              <a:t>: 3201</a:t>
            </a:r>
          </a:p>
          <a:p>
            <a:pPr marL="0" indent="0">
              <a:buNone/>
            </a:pPr>
            <a:r>
              <a:rPr lang="en-GB" sz="1800" u="sng" dirty="0" err="1"/>
              <a:t>Takterrassen</a:t>
            </a:r>
            <a:r>
              <a:rPr lang="en-GB" sz="1800" u="sng" dirty="0"/>
              <a:t>: </a:t>
            </a:r>
          </a:p>
          <a:p>
            <a:pPr marL="0" indent="0">
              <a:buNone/>
            </a:pPr>
            <a:r>
              <a:rPr lang="en-GB" sz="1800" dirty="0" err="1"/>
              <a:t>Motionär</a:t>
            </a:r>
            <a:r>
              <a:rPr lang="en-GB" sz="1800" dirty="0"/>
              <a:t> </a:t>
            </a:r>
            <a:r>
              <a:rPr lang="en-GB" sz="1800" dirty="0" err="1"/>
              <a:t>önskar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ta in </a:t>
            </a:r>
            <a:r>
              <a:rPr lang="en-GB" sz="1800" dirty="0" err="1"/>
              <a:t>offerter</a:t>
            </a:r>
            <a:r>
              <a:rPr lang="en-GB" sz="1800" dirty="0"/>
              <a:t> för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göra</a:t>
            </a:r>
            <a:r>
              <a:rPr lang="en-GB" sz="1800" dirty="0"/>
              <a:t> </a:t>
            </a:r>
            <a:r>
              <a:rPr lang="en-GB" sz="1800" dirty="0" err="1"/>
              <a:t>ännu</a:t>
            </a:r>
            <a:r>
              <a:rPr lang="en-GB" sz="1800" dirty="0"/>
              <a:t> </a:t>
            </a:r>
            <a:r>
              <a:rPr lang="en-GB" sz="1800" dirty="0" err="1"/>
              <a:t>mer</a:t>
            </a:r>
            <a:r>
              <a:rPr lang="en-GB" sz="1800" dirty="0"/>
              <a:t> </a:t>
            </a:r>
            <a:r>
              <a:rPr lang="en-GB" sz="1800" dirty="0" err="1"/>
              <a:t>attraktiv</a:t>
            </a:r>
            <a:r>
              <a:rPr lang="en-GB" sz="1800" dirty="0"/>
              <a:t> </a:t>
            </a:r>
            <a:r>
              <a:rPr lang="en-GB" sz="1800" dirty="0" err="1"/>
              <a:t>takterrass</a:t>
            </a:r>
            <a:r>
              <a:rPr lang="en-GB" sz="1800" dirty="0"/>
              <a:t> med </a:t>
            </a:r>
            <a:r>
              <a:rPr lang="en-GB" sz="1800" dirty="0" err="1"/>
              <a:t>fasta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 err="1"/>
              <a:t>sittplatser</a:t>
            </a:r>
            <a:r>
              <a:rPr lang="en-GB" sz="1800" dirty="0"/>
              <a:t>. </a:t>
            </a:r>
            <a:r>
              <a:rPr lang="en-GB" sz="1800" dirty="0" err="1"/>
              <a:t>Arbetet</a:t>
            </a:r>
            <a:r>
              <a:rPr lang="en-GB" sz="1800" dirty="0"/>
              <a:t> </a:t>
            </a:r>
            <a:r>
              <a:rPr lang="en-GB" sz="1800" dirty="0" err="1"/>
              <a:t>kan</a:t>
            </a:r>
            <a:r>
              <a:rPr lang="en-GB" sz="1800" dirty="0"/>
              <a:t> </a:t>
            </a:r>
            <a:r>
              <a:rPr lang="en-GB" sz="1800" dirty="0" err="1"/>
              <a:t>göras</a:t>
            </a:r>
            <a:r>
              <a:rPr lang="en-GB" sz="1800" dirty="0"/>
              <a:t> under </a:t>
            </a:r>
            <a:r>
              <a:rPr lang="en-GB" sz="1800" dirty="0" err="1"/>
              <a:t>flera</a:t>
            </a:r>
            <a:r>
              <a:rPr lang="en-GB" sz="1800" dirty="0"/>
              <a:t> </a:t>
            </a:r>
            <a:r>
              <a:rPr lang="en-GB" sz="1800" dirty="0" err="1"/>
              <a:t>år</a:t>
            </a:r>
            <a:r>
              <a:rPr lang="en-GB" sz="1800" dirty="0"/>
              <a:t>, </a:t>
            </a:r>
            <a:r>
              <a:rPr lang="en-GB" sz="1800" dirty="0" err="1"/>
              <a:t>så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kostnaden</a:t>
            </a:r>
            <a:r>
              <a:rPr lang="en-GB" sz="1800" dirty="0"/>
              <a:t> </a:t>
            </a:r>
            <a:r>
              <a:rPr lang="en-GB" sz="1800" dirty="0" err="1"/>
              <a:t>kan</a:t>
            </a:r>
            <a:r>
              <a:rPr lang="en-GB" sz="1800" dirty="0"/>
              <a:t> delas </a:t>
            </a:r>
            <a:r>
              <a:rPr lang="en-GB" sz="1800" dirty="0" err="1"/>
              <a:t>upp</a:t>
            </a:r>
            <a:r>
              <a:rPr lang="en-GB" sz="1800" dirty="0"/>
              <a:t>.</a:t>
            </a:r>
            <a:endParaRPr lang="en-GB" sz="1800" b="0" dirty="0">
              <a:solidFill>
                <a:srgbClr val="676767"/>
              </a:solidFill>
              <a:effectLst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Styrelsens motionssvar:</a:t>
            </a:r>
          </a:p>
          <a:p>
            <a:pPr marL="0" indent="0">
              <a:buNone/>
            </a:pPr>
            <a:r>
              <a:rPr lang="en-GB" sz="1800" dirty="0" err="1"/>
              <a:t>Motionen</a:t>
            </a:r>
            <a:r>
              <a:rPr lang="en-GB" sz="1800" dirty="0"/>
              <a:t> </a:t>
            </a:r>
            <a:r>
              <a:rPr lang="en-GB" sz="1800" dirty="0" err="1"/>
              <a:t>avslås</a:t>
            </a:r>
            <a:r>
              <a:rPr lang="en-GB" sz="18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err="1"/>
              <a:t>Tvisten</a:t>
            </a:r>
            <a:r>
              <a:rPr lang="en-GB" sz="1800" dirty="0"/>
              <a:t> med </a:t>
            </a:r>
            <a:r>
              <a:rPr lang="en-GB" sz="1800" dirty="0" err="1"/>
              <a:t>byggherren</a:t>
            </a:r>
            <a:r>
              <a:rPr lang="en-GB" sz="1800" dirty="0"/>
              <a:t> </a:t>
            </a:r>
            <a:r>
              <a:rPr lang="en-GB" sz="1800" dirty="0" err="1"/>
              <a:t>Gärahov</a:t>
            </a:r>
            <a:r>
              <a:rPr lang="en-GB" sz="1800" dirty="0"/>
              <a:t> </a:t>
            </a:r>
            <a:r>
              <a:rPr lang="en-GB" sz="1800" dirty="0" err="1"/>
              <a:t>är</a:t>
            </a:r>
            <a:r>
              <a:rPr lang="en-GB" sz="1800" dirty="0"/>
              <a:t> </a:t>
            </a:r>
            <a:r>
              <a:rPr lang="en-GB" sz="1800" dirty="0" err="1"/>
              <a:t>inte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mål</a:t>
            </a:r>
            <a:r>
              <a:rPr lang="en-GB" sz="1800" dirty="0"/>
              <a:t>, det </a:t>
            </a:r>
            <a:r>
              <a:rPr lang="en-GB" sz="1800" dirty="0" err="1"/>
              <a:t>innebär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vi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dagsläget</a:t>
            </a:r>
            <a:r>
              <a:rPr lang="en-GB" sz="1800" dirty="0"/>
              <a:t> </a:t>
            </a:r>
            <a:r>
              <a:rPr lang="en-GB" sz="1800" dirty="0" err="1"/>
              <a:t>inte</a:t>
            </a:r>
            <a:r>
              <a:rPr lang="en-GB" sz="1800" dirty="0"/>
              <a:t> vet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err="1"/>
              <a:t>hur</a:t>
            </a:r>
            <a:r>
              <a:rPr lang="en-GB" sz="1800" dirty="0"/>
              <a:t> </a:t>
            </a:r>
            <a:r>
              <a:rPr lang="en-GB" sz="1800" dirty="0" err="1"/>
              <a:t>omfattande</a:t>
            </a:r>
            <a:r>
              <a:rPr lang="en-GB" sz="1800" dirty="0"/>
              <a:t> </a:t>
            </a:r>
            <a:r>
              <a:rPr lang="en-GB" sz="1800" dirty="0" err="1"/>
              <a:t>kostnaderna</a:t>
            </a:r>
            <a:r>
              <a:rPr lang="en-GB" sz="1800" dirty="0"/>
              <a:t> </a:t>
            </a:r>
            <a:r>
              <a:rPr lang="en-GB" sz="1800" dirty="0" err="1"/>
              <a:t>blir</a:t>
            </a:r>
            <a:r>
              <a:rPr lang="en-GB" sz="1800" dirty="0"/>
              <a:t> för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åtgärda</a:t>
            </a:r>
            <a:r>
              <a:rPr lang="en-GB" sz="1800" dirty="0"/>
              <a:t> de </a:t>
            </a:r>
            <a:r>
              <a:rPr lang="en-GB" sz="1800" dirty="0" err="1"/>
              <a:t>återstående</a:t>
            </a:r>
            <a:r>
              <a:rPr lang="en-GB" sz="1800" dirty="0"/>
              <a:t> </a:t>
            </a:r>
            <a:r>
              <a:rPr lang="en-GB" sz="1800" dirty="0" err="1"/>
              <a:t>felen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err="1"/>
              <a:t>byggentreprenaden</a:t>
            </a:r>
            <a:r>
              <a:rPr lang="en-GB" sz="1800" dirty="0"/>
              <a:t>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err="1"/>
              <a:t>Ytterligare</a:t>
            </a:r>
            <a:r>
              <a:rPr lang="en-GB" sz="1800" dirty="0"/>
              <a:t> </a:t>
            </a:r>
            <a:r>
              <a:rPr lang="en-GB" sz="1800" dirty="0" err="1"/>
              <a:t>ett</a:t>
            </a:r>
            <a:r>
              <a:rPr lang="en-GB" sz="1800" dirty="0"/>
              <a:t> argument till </a:t>
            </a:r>
            <a:r>
              <a:rPr lang="en-GB" sz="1800" dirty="0" err="1"/>
              <a:t>styrelsens</a:t>
            </a:r>
            <a:r>
              <a:rPr lang="en-GB" sz="1800" dirty="0"/>
              <a:t> </a:t>
            </a:r>
            <a:r>
              <a:rPr lang="en-GB" sz="1800" dirty="0" err="1"/>
              <a:t>beslut</a:t>
            </a:r>
            <a:r>
              <a:rPr lang="en-GB" sz="1800" dirty="0"/>
              <a:t> </a:t>
            </a:r>
            <a:r>
              <a:rPr lang="en-GB" sz="1800" dirty="0" err="1"/>
              <a:t>är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styrelsen</a:t>
            </a:r>
            <a:r>
              <a:rPr lang="en-GB" sz="1800" dirty="0"/>
              <a:t> ser </a:t>
            </a:r>
            <a:r>
              <a:rPr lang="en-GB" sz="1800" dirty="0" err="1"/>
              <a:t>ökade</a:t>
            </a:r>
            <a:r>
              <a:rPr lang="en-GB" sz="1800" dirty="0"/>
              <a:t> </a:t>
            </a:r>
            <a:r>
              <a:rPr lang="en-GB" sz="1800" dirty="0" err="1"/>
              <a:t>ränteutgifter</a:t>
            </a:r>
            <a:r>
              <a:rPr lang="en-GB" sz="18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err="1"/>
              <a:t>både</a:t>
            </a:r>
            <a:r>
              <a:rPr lang="en-GB" sz="1800" dirty="0"/>
              <a:t> 2023 </a:t>
            </a:r>
            <a:r>
              <a:rPr lang="en-GB" sz="1800" dirty="0" err="1"/>
              <a:t>och</a:t>
            </a:r>
            <a:r>
              <a:rPr lang="en-GB" sz="1800" dirty="0"/>
              <a:t> 2024. </a:t>
            </a:r>
            <a:r>
              <a:rPr lang="en-GB" sz="1800" dirty="0" err="1"/>
              <a:t>Styrelsen</a:t>
            </a:r>
            <a:r>
              <a:rPr lang="en-GB" sz="1800" dirty="0"/>
              <a:t> </a:t>
            </a:r>
            <a:r>
              <a:rPr lang="en-GB" sz="1800" dirty="0" err="1"/>
              <a:t>vill</a:t>
            </a:r>
            <a:r>
              <a:rPr lang="en-GB" sz="1800" dirty="0"/>
              <a:t> </a:t>
            </a:r>
            <a:r>
              <a:rPr lang="en-GB" sz="1800" dirty="0" err="1"/>
              <a:t>därför</a:t>
            </a:r>
            <a:r>
              <a:rPr lang="en-GB" sz="1800" dirty="0"/>
              <a:t> under 2023 </a:t>
            </a:r>
            <a:r>
              <a:rPr lang="en-GB" sz="1800" dirty="0" err="1"/>
              <a:t>och</a:t>
            </a:r>
            <a:r>
              <a:rPr lang="en-GB" sz="1800" dirty="0"/>
              <a:t> 2024 </a:t>
            </a:r>
            <a:r>
              <a:rPr lang="en-GB" sz="1800" dirty="0" err="1"/>
              <a:t>vara</a:t>
            </a:r>
            <a:r>
              <a:rPr lang="en-GB" sz="1800" dirty="0"/>
              <a:t> </a:t>
            </a:r>
            <a:r>
              <a:rPr lang="en-GB" sz="1800" dirty="0" err="1"/>
              <a:t>återhållsamma</a:t>
            </a:r>
            <a:r>
              <a:rPr lang="en-GB" sz="1800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D1653E-F03B-1846-9CB3-D594750975A2}"/>
              </a:ext>
            </a:extLst>
          </p:cNvPr>
          <p:cNvSpPr txBox="1">
            <a:spLocks/>
          </p:cNvSpPr>
          <p:nvPr/>
        </p:nvSpPr>
        <p:spPr>
          <a:xfrm>
            <a:off x="619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Motion 1</a:t>
            </a:r>
            <a:r>
              <a:rPr lang="en-US" sz="3600" dirty="0"/>
              <a:t>	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821767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55"/>
            <a:ext cx="8229600" cy="3802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b="1" dirty="0"/>
              <a:t>Motionär: </a:t>
            </a:r>
            <a:r>
              <a:rPr lang="sv-SE" sz="1800" dirty="0"/>
              <a:t>Tina </a:t>
            </a:r>
            <a:r>
              <a:rPr lang="sv-SE" sz="1800" dirty="0" err="1"/>
              <a:t>Grimstedt</a:t>
            </a:r>
            <a:r>
              <a:rPr lang="sv-SE" sz="1800" dirty="0"/>
              <a:t>, </a:t>
            </a:r>
            <a:r>
              <a:rPr lang="sv-SE" sz="1800" dirty="0" err="1"/>
              <a:t>lgh</a:t>
            </a:r>
            <a:r>
              <a:rPr lang="sv-SE" sz="1800" dirty="0"/>
              <a:t>: 3201</a:t>
            </a:r>
          </a:p>
          <a:p>
            <a:pPr marL="0" indent="0">
              <a:buNone/>
            </a:pPr>
            <a:r>
              <a:rPr lang="sv-SE" sz="1800" u="sng" dirty="0"/>
              <a:t>Entréer</a:t>
            </a:r>
            <a:r>
              <a:rPr lang="sv-SE" sz="1800" dirty="0"/>
              <a:t>:  </a:t>
            </a:r>
            <a:r>
              <a:rPr lang="en-GB" sz="1800" dirty="0"/>
              <a:t>Vi </a:t>
            </a:r>
            <a:r>
              <a:rPr lang="en-GB" sz="1800" dirty="0" err="1"/>
              <a:t>påbörjade</a:t>
            </a:r>
            <a:r>
              <a:rPr lang="en-GB" sz="1800" dirty="0"/>
              <a:t> </a:t>
            </a:r>
            <a:r>
              <a:rPr lang="en-GB" sz="1800" dirty="0" err="1"/>
              <a:t>arbetet</a:t>
            </a:r>
            <a:r>
              <a:rPr lang="en-GB" sz="1800" dirty="0"/>
              <a:t> med </a:t>
            </a:r>
            <a:r>
              <a:rPr lang="en-GB" sz="1800" dirty="0" err="1"/>
              <a:t>våra</a:t>
            </a:r>
            <a:r>
              <a:rPr lang="en-GB" sz="1800" dirty="0"/>
              <a:t> </a:t>
            </a:r>
            <a:r>
              <a:rPr lang="en-GB" sz="1800" dirty="0" err="1"/>
              <a:t>entréer</a:t>
            </a:r>
            <a:r>
              <a:rPr lang="en-GB" sz="1800" dirty="0"/>
              <a:t>, men det </a:t>
            </a:r>
            <a:r>
              <a:rPr lang="en-GB" sz="1800" dirty="0" err="1"/>
              <a:t>avstannade</a:t>
            </a:r>
            <a:r>
              <a:rPr lang="en-GB" sz="1800" dirty="0"/>
              <a:t>. Jag </a:t>
            </a:r>
            <a:r>
              <a:rPr lang="en-GB" sz="1800" dirty="0" err="1"/>
              <a:t>skulle</a:t>
            </a:r>
            <a:r>
              <a:rPr lang="en-GB" sz="1800" dirty="0"/>
              <a:t> </a:t>
            </a:r>
            <a:r>
              <a:rPr lang="en-GB" sz="1800" dirty="0" err="1"/>
              <a:t>vilja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vi </a:t>
            </a:r>
            <a:r>
              <a:rPr lang="en-GB" sz="1800" dirty="0" err="1"/>
              <a:t>gör</a:t>
            </a:r>
            <a:r>
              <a:rPr lang="en-GB" sz="1800" dirty="0"/>
              <a:t> </a:t>
            </a:r>
            <a:r>
              <a:rPr lang="en-GB" sz="1800" dirty="0" err="1"/>
              <a:t>klart</a:t>
            </a:r>
            <a:r>
              <a:rPr lang="en-GB" sz="1800" dirty="0"/>
              <a:t> </a:t>
            </a:r>
            <a:r>
              <a:rPr lang="en-GB" sz="1800" dirty="0" err="1"/>
              <a:t>dem</a:t>
            </a:r>
            <a:r>
              <a:rPr lang="en-GB" sz="1800" dirty="0"/>
              <a:t> </a:t>
            </a:r>
            <a:r>
              <a:rPr lang="en-GB" sz="1800" dirty="0" err="1"/>
              <a:t>inkl</a:t>
            </a:r>
            <a:r>
              <a:rPr lang="en-GB" sz="1800" dirty="0"/>
              <a:t> </a:t>
            </a:r>
            <a:r>
              <a:rPr lang="en-GB" sz="1800" dirty="0" err="1"/>
              <a:t>målning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samtliga</a:t>
            </a:r>
            <a:r>
              <a:rPr lang="en-GB" sz="1800" dirty="0"/>
              <a:t> </a:t>
            </a:r>
            <a:r>
              <a:rPr lang="en-GB" sz="1800" dirty="0" err="1"/>
              <a:t>detaljer</a:t>
            </a:r>
            <a:r>
              <a:rPr lang="en-GB" sz="1800" dirty="0"/>
              <a:t> </a:t>
            </a:r>
            <a:r>
              <a:rPr lang="en-GB" sz="1800" dirty="0" err="1"/>
              <a:t>som</a:t>
            </a:r>
            <a:r>
              <a:rPr lang="en-GB" sz="1800" dirty="0"/>
              <a:t> </a:t>
            </a:r>
            <a:r>
              <a:rPr lang="en-GB" sz="1800" dirty="0" err="1"/>
              <a:t>senast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höst</a:t>
            </a:r>
            <a:r>
              <a:rPr lang="en-GB" sz="1800" dirty="0"/>
              <a:t> 2023.</a:t>
            </a:r>
          </a:p>
          <a:p>
            <a:pPr marL="0" indent="0">
              <a:buNone/>
            </a:pP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Vi </a:t>
            </a:r>
            <a:r>
              <a:rPr lang="en-GB" sz="1800" dirty="0" err="1"/>
              <a:t>behöver</a:t>
            </a:r>
            <a:r>
              <a:rPr lang="en-GB" sz="1800" dirty="0"/>
              <a:t> </a:t>
            </a:r>
            <a:r>
              <a:rPr lang="en-GB" sz="1800" dirty="0" err="1"/>
              <a:t>få</a:t>
            </a:r>
            <a:r>
              <a:rPr lang="en-GB" sz="1800" dirty="0"/>
              <a:t> </a:t>
            </a:r>
            <a:r>
              <a:rPr lang="en-GB" sz="1800" dirty="0" err="1"/>
              <a:t>ett</a:t>
            </a:r>
            <a:r>
              <a:rPr lang="en-GB" sz="1800" dirty="0"/>
              <a:t> </a:t>
            </a:r>
            <a:r>
              <a:rPr lang="en-GB" sz="1800" dirty="0" err="1"/>
              <a:t>allockerat</a:t>
            </a:r>
            <a:r>
              <a:rPr lang="en-GB" sz="1800" dirty="0"/>
              <a:t> </a:t>
            </a:r>
            <a:r>
              <a:rPr lang="en-GB" sz="1800" dirty="0" err="1"/>
              <a:t>belopp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ta </a:t>
            </a:r>
            <a:r>
              <a:rPr lang="en-GB" sz="1800" dirty="0" err="1"/>
              <a:t>beslut</a:t>
            </a:r>
            <a:r>
              <a:rPr lang="en-GB" sz="1800" dirty="0"/>
              <a:t> om </a:t>
            </a:r>
            <a:r>
              <a:rPr lang="en-GB" sz="1800" dirty="0" err="1"/>
              <a:t>detta</a:t>
            </a:r>
            <a:r>
              <a:rPr lang="en-GB" sz="1800" dirty="0"/>
              <a:t>. (Se </a:t>
            </a:r>
            <a:r>
              <a:rPr lang="en-GB" sz="1800" dirty="0" err="1"/>
              <a:t>bilder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FB </a:t>
            </a:r>
            <a:r>
              <a:rPr lang="en-GB" sz="1800" dirty="0" err="1"/>
              <a:t>gruppen</a:t>
            </a:r>
            <a:r>
              <a:rPr lang="en-GB" sz="1800" dirty="0"/>
              <a:t>, </a:t>
            </a:r>
            <a:r>
              <a:rPr lang="en-GB" sz="1800" dirty="0" err="1"/>
              <a:t>kan</a:t>
            </a:r>
            <a:r>
              <a:rPr lang="en-GB" sz="1800" dirty="0"/>
              <a:t> ta med </a:t>
            </a:r>
            <a:r>
              <a:rPr lang="en-GB" sz="1800" dirty="0" err="1"/>
              <a:t>dem</a:t>
            </a:r>
            <a:r>
              <a:rPr lang="en-GB" sz="1800" dirty="0"/>
              <a:t> till </a:t>
            </a:r>
            <a:r>
              <a:rPr lang="en-GB" sz="1800" dirty="0" err="1"/>
              <a:t>stämman</a:t>
            </a:r>
            <a:r>
              <a:rPr lang="en-GB" sz="1800" dirty="0"/>
              <a:t>)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Styrelsens motionssvar: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dirty="0" err="1">
                <a:effectLst/>
              </a:rPr>
              <a:t>Motionen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har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tidigare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behandlats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och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beviljats</a:t>
            </a:r>
            <a:r>
              <a:rPr lang="en-GB" sz="1800" b="0" dirty="0">
                <a:effectLst/>
              </a:rPr>
              <a:t>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dirty="0" err="1">
                <a:effectLst/>
              </a:rPr>
              <a:t>Styrelsen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har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tidigare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gett</a:t>
            </a:r>
            <a:r>
              <a:rPr lang="en-GB" sz="1800" b="0" dirty="0">
                <a:effectLst/>
              </a:rPr>
              <a:t> ok till </a:t>
            </a:r>
            <a:r>
              <a:rPr lang="en-GB" sz="1800" b="0" dirty="0" err="1">
                <a:effectLst/>
              </a:rPr>
              <a:t>inköp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av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pallar</a:t>
            </a:r>
            <a:r>
              <a:rPr lang="en-GB" sz="1800" b="0" dirty="0">
                <a:effectLst/>
              </a:rPr>
              <a:t> till </a:t>
            </a:r>
            <a:r>
              <a:rPr lang="en-GB" sz="1800" b="0" dirty="0" err="1">
                <a:effectLst/>
              </a:rPr>
              <a:t>entréer</a:t>
            </a:r>
            <a:r>
              <a:rPr lang="en-GB" sz="1800" b="0" dirty="0">
                <a:effectLst/>
              </a:rPr>
              <a:t>, </a:t>
            </a:r>
            <a:r>
              <a:rPr lang="en-GB" sz="1800" b="0" dirty="0" err="1">
                <a:effectLst/>
              </a:rPr>
              <a:t>ommålning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entréer</a:t>
            </a:r>
            <a:r>
              <a:rPr lang="en-GB" sz="1800" b="0" dirty="0">
                <a:effectLst/>
              </a:rPr>
              <a:t>,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dirty="0" err="1">
                <a:effectLst/>
              </a:rPr>
              <a:t>ny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belysning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entréer</a:t>
            </a:r>
            <a:r>
              <a:rPr lang="en-GB" sz="1800" b="0" dirty="0">
                <a:effectLst/>
              </a:rPr>
              <a:t>.  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dirty="0">
                <a:effectLst/>
              </a:rPr>
              <a:t>75 000kr </a:t>
            </a:r>
            <a:r>
              <a:rPr lang="en-GB" sz="1800" b="0" dirty="0" err="1">
                <a:effectLst/>
              </a:rPr>
              <a:t>har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avsatts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och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beviljats</a:t>
            </a:r>
            <a:r>
              <a:rPr lang="en-GB" sz="1800" b="0" dirty="0">
                <a:effectLst/>
              </a:rPr>
              <a:t> till dessa </a:t>
            </a:r>
            <a:r>
              <a:rPr lang="en-GB" sz="1800" b="0" dirty="0" err="1">
                <a:effectLst/>
              </a:rPr>
              <a:t>åtgärder</a:t>
            </a:r>
            <a:r>
              <a:rPr lang="en-GB" sz="1800" b="0" dirty="0">
                <a:effectLst/>
              </a:rPr>
              <a:t>. Det </a:t>
            </a:r>
            <a:r>
              <a:rPr lang="en-GB" sz="1800" b="0" dirty="0" err="1">
                <a:effectLst/>
              </a:rPr>
              <a:t>är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styrelsen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som</a:t>
            </a:r>
            <a:r>
              <a:rPr lang="en-GB" sz="1800" b="0" dirty="0">
                <a:effectLst/>
              </a:rPr>
              <a:t> </a:t>
            </a:r>
            <a:r>
              <a:rPr lang="en-GB" sz="1800" b="0" dirty="0" err="1">
                <a:effectLst/>
              </a:rPr>
              <a:t>accepterar</a:t>
            </a:r>
            <a:r>
              <a:rPr lang="en-GB" sz="1800" b="0" dirty="0">
                <a:effectLst/>
              </a:rPr>
              <a:t> 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dirty="0" err="1"/>
              <a:t>o</a:t>
            </a:r>
            <a:r>
              <a:rPr lang="en-GB" sz="1800" b="0" dirty="0" err="1">
                <a:effectLst/>
              </a:rPr>
              <a:t>fferter</a:t>
            </a:r>
            <a:r>
              <a:rPr lang="sv-SE" sz="1800" b="0" dirty="0">
                <a:effectLst/>
              </a:rPr>
              <a:t>.</a:t>
            </a:r>
            <a:endParaRPr lang="en-GB" sz="1800" b="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D1653E-F03B-1846-9CB3-D594750975A2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Motion 2</a:t>
            </a:r>
            <a:r>
              <a:rPr lang="en-US" sz="3600" dirty="0"/>
              <a:t>	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82025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8190"/>
            <a:ext cx="8314944" cy="4821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Motionär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: Elis Young. </a:t>
            </a:r>
            <a:r>
              <a:rPr lang="sv-S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Lgh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: 1821</a:t>
            </a:r>
            <a:endParaRPr lang="en-GB" sz="1800" dirty="0">
              <a:solidFill>
                <a:srgbClr val="67676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GB" sz="1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Trasiga</a:t>
            </a:r>
            <a:r>
              <a:rPr lang="en-GB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Plattor</a:t>
            </a:r>
            <a:r>
              <a:rPr lang="en-GB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 algn="l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Till BRF-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möte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juni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2023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jag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följande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motion:</a:t>
            </a:r>
          </a:p>
          <a:p>
            <a:pPr marL="0" indent="0" algn="l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bifogade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bilder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trasiga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plattor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(15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maj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2023). Jag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förstår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manga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dessa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l">
              <a:buNone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varit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trasiga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under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lång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tid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någon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anledning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 De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är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ju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farliga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oestetiska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 Jag </a:t>
            </a:r>
          </a:p>
          <a:p>
            <a:pPr marL="0" indent="0" algn="l">
              <a:buNone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föreslår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"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oavsett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anledningen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till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 vi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fått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åtgärdade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hittills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Vi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får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trasiga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golvplattor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åtgärdade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senast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2023.</a:t>
            </a:r>
          </a:p>
          <a:p>
            <a:pPr marL="0" indent="0">
              <a:buNone/>
            </a:pP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Styrelsens motionssvar: </a:t>
            </a: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Motionen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avslås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Styrelsen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håller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 om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det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är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tråkigt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fult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 de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lösa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plattorna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Anledning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till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sittande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föregående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styrelser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gjort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några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åtgärder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är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anledning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pågående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tvisten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Gärahov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Målet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är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få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Gärahov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åtgärda</a:t>
            </a:r>
            <a:endParaRPr lang="en-GB" sz="1800" b="0" i="0" dirty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golv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plan 2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övriga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lösa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plattor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socklar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allmänna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utrymmen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Styrelsen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har</a:t>
            </a:r>
            <a:endParaRPr lang="en-GB" sz="1800" b="0" i="0" dirty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löpande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dialog med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föreningens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egna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jurister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motparten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arbetar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för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nå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endParaRPr lang="en-GB" sz="1800" b="0" i="0" dirty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en-GB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förlikning</a:t>
            </a:r>
            <a:r>
              <a:rPr lang="en-GB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under 2023.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D1653E-F03B-1846-9CB3-D594750975A2}"/>
              </a:ext>
            </a:extLst>
          </p:cNvPr>
          <p:cNvSpPr txBox="1">
            <a:spLocks/>
          </p:cNvSpPr>
          <p:nvPr/>
        </p:nvSpPr>
        <p:spPr>
          <a:xfrm>
            <a:off x="628650" y="1219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Motion 3</a:t>
            </a:r>
            <a:r>
              <a:rPr lang="en-US" sz="3600" dirty="0"/>
              <a:t>	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757988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40" y="963877"/>
            <a:ext cx="2785782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18. </a:t>
            </a:r>
            <a:r>
              <a:rPr lang="sv-SE" sz="2100" dirty="0">
                <a:solidFill>
                  <a:schemeClr val="accent1"/>
                </a:solidFill>
              </a:rPr>
              <a:t>Föreningsstämmans avslutande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79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Formalia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A33ACA-A9D7-DD45-85E7-3CB7DD9478A1}"/>
              </a:ext>
            </a:extLst>
          </p:cNvPr>
          <p:cNvSpPr txBox="1">
            <a:spLocks/>
          </p:cNvSpPr>
          <p:nvPr/>
        </p:nvSpPr>
        <p:spPr>
          <a:xfrm>
            <a:off x="3431691" y="276896"/>
            <a:ext cx="5255109" cy="6581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Föreningsstämmans öppnande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Val av stämmoordförande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Anmälan av stämmoordförandens val av protokollförare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Upprättande av förteckning över närvarande medlemmar och fastställande av röstlängd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Godkännande av dagordningen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Val av två personer (tillika rösträknare) att jämte stämmoordföranden justera protokollet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Fråga om kallelse skett i behörig ordning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8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Formalia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A33ACA-A9D7-DD45-85E7-3CB7DD9478A1}"/>
              </a:ext>
            </a:extLst>
          </p:cNvPr>
          <p:cNvSpPr txBox="1">
            <a:spLocks/>
          </p:cNvSpPr>
          <p:nvPr/>
        </p:nvSpPr>
        <p:spPr>
          <a:xfrm>
            <a:off x="3431691" y="276896"/>
            <a:ext cx="5255109" cy="6581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Styrelsen kallade till stämma den 5 maj, fyra veckor innan stämmodagen. Årsredovisningen tillhandahölls till medlemmarna, via hemsidan den 29 maj. </a:t>
            </a:r>
          </a:p>
          <a:p>
            <a:pPr marL="0" indent="0">
              <a:lnSpc>
                <a:spcPct val="120000"/>
              </a:lnSpc>
              <a:buNone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Styrelsen beklagar att publiceringen av årsredovisningen blivit försenad. Styrelsen föreslår att stämman ändå ser sig vara kallad i behörig ordning så att stämman kan genomföras och att årsredovisningen kan fastställas.</a:t>
            </a:r>
            <a:endParaRPr lang="sv-S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accent1"/>
                </a:solidFill>
              </a:rPr>
              <a:t>8. </a:t>
            </a:r>
            <a:r>
              <a:rPr lang="en-US" sz="2100" dirty="0" err="1">
                <a:solidFill>
                  <a:schemeClr val="accent1"/>
                </a:solidFill>
              </a:rPr>
              <a:t>Föredragning</a:t>
            </a:r>
            <a:r>
              <a:rPr lang="en-US" sz="2100" dirty="0">
                <a:solidFill>
                  <a:schemeClr val="accent1"/>
                </a:solidFill>
              </a:rPr>
              <a:t> av </a:t>
            </a:r>
            <a:r>
              <a:rPr lang="en-US" sz="2100" dirty="0" err="1">
                <a:solidFill>
                  <a:schemeClr val="accent1"/>
                </a:solidFill>
              </a:rPr>
              <a:t>styrelsens</a:t>
            </a:r>
            <a:r>
              <a:rPr lang="en-US" sz="2100" dirty="0">
                <a:solidFill>
                  <a:schemeClr val="accent1"/>
                </a:solidFill>
              </a:rPr>
              <a:t> </a:t>
            </a:r>
            <a:r>
              <a:rPr lang="en-US" sz="2100" dirty="0" err="1">
                <a:solidFill>
                  <a:schemeClr val="accent1"/>
                </a:solidFill>
              </a:rPr>
              <a:t>årsredovisning</a:t>
            </a:r>
            <a:endParaRPr lang="en-US" sz="21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Särskilda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verksamhetsrapporter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Intäkter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och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Driftskostnader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Avskrivningar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Årets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Resultat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Lån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3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332411"/>
            <a:ext cx="2646287" cy="4443921"/>
          </a:xfrm>
        </p:spPr>
        <p:txBody>
          <a:bodyPr anchor="t">
            <a:norm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Särskilda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rapporter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- </a:t>
            </a:r>
            <a:r>
              <a:rPr lang="en-US" sz="3200" dirty="0" err="1">
                <a:solidFill>
                  <a:srgbClr val="FFFFFF"/>
                </a:solidFill>
              </a:rPr>
              <a:t>Tvist</a:t>
            </a:r>
            <a:r>
              <a:rPr lang="en-US" sz="3200" dirty="0">
                <a:solidFill>
                  <a:srgbClr val="FFFFFF"/>
                </a:solidFill>
              </a:rPr>
              <a:t> med </a:t>
            </a:r>
            <a:r>
              <a:rPr lang="en-US" sz="3200" dirty="0" err="1">
                <a:solidFill>
                  <a:srgbClr val="FFFFFF"/>
                </a:solidFill>
              </a:rPr>
              <a:t>entrepenören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A33ACA-A9D7-DD45-85E7-3CB7DD9478A1}"/>
              </a:ext>
            </a:extLst>
          </p:cNvPr>
          <p:cNvSpPr txBox="1">
            <a:spLocks/>
          </p:cNvSpPr>
          <p:nvPr/>
        </p:nvSpPr>
        <p:spPr>
          <a:xfrm>
            <a:off x="3431691" y="276896"/>
            <a:ext cx="5255109" cy="6581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>”Under år 2022 har förlikningsdiskussionerna tagit fart mellan Brf Saltsjöns Magasin IV (Föreningen) och </a:t>
            </a:r>
            <a:r>
              <a:rPr lang="sv-SE" sz="1800" b="0" i="0" dirty="0" err="1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>Gärahovs</a:t>
            </a:r>
            <a: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> Bygg AB (Bolaget). </a:t>
            </a:r>
            <a:b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</a:br>
            <a: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>Mailkorrespondens om förlikningens utformning har skett mellan parterna under våren 2022, vilket har resulterat i att Föreningen den 16 september 2022 har tillställt Bolaget ett konkret förslag till förlikningsavtal.</a:t>
            </a:r>
            <a:b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</a:br>
            <a: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</a:br>
            <a:r>
              <a:rPr lang="sv-SE" sz="1800" b="0" i="0" dirty="0">
                <a:solidFill>
                  <a:srgbClr val="3C3C3C"/>
                </a:solidFill>
                <a:effectLst/>
                <a:latin typeface="Calibri" panose="020F0502020204030204" pitchFamily="34" charset="0"/>
              </a:rPr>
              <a:t>Efter att Bolaget under senhösten återkopplat till Föreningen och haft synpunkter på förlikningsavtalet, har Föreningen låtit göra en status syn av badrummen den 29 november 2022.”</a:t>
            </a:r>
          </a:p>
          <a:p>
            <a:pPr algn="l"/>
            <a:endParaRPr lang="sv-SE" sz="1800" b="0" i="0" dirty="0">
              <a:solidFill>
                <a:srgbClr val="3C3C3C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400"/>
              </a:lnSpc>
              <a:buNone/>
            </a:pPr>
            <a:r>
              <a:rPr lang="sv-SE" sz="1800" b="0" i="0" dirty="0">
                <a:solidFill>
                  <a:srgbClr val="071D49"/>
                </a:solidFill>
                <a:effectLst/>
                <a:latin typeface="Mark Pro"/>
              </a:rPr>
              <a:t>//Stellan Håkansson</a:t>
            </a:r>
            <a:endParaRPr lang="sv-SE" sz="1800" b="0" i="0" dirty="0">
              <a:solidFill>
                <a:srgbClr val="3C3C3C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400"/>
              </a:lnSpc>
              <a:buNone/>
            </a:pPr>
            <a:r>
              <a:rPr lang="sv-SE" sz="1800" b="0" i="0" dirty="0">
                <a:solidFill>
                  <a:srgbClr val="071D49"/>
                </a:solidFill>
                <a:effectLst/>
                <a:latin typeface="Mark Pro"/>
              </a:rPr>
              <a:t>Fastighetsjurist</a:t>
            </a:r>
            <a:endParaRPr lang="sv-SE" sz="1800" b="0" i="0" dirty="0">
              <a:solidFill>
                <a:srgbClr val="3C3C3C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1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332411"/>
            <a:ext cx="2646287" cy="4443921"/>
          </a:xfrm>
        </p:spPr>
        <p:txBody>
          <a:bodyPr anchor="t">
            <a:norm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Särskilda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rapporter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- </a:t>
            </a:r>
            <a:r>
              <a:rPr lang="en-US" sz="3200" dirty="0" err="1">
                <a:solidFill>
                  <a:srgbClr val="FFFFFF"/>
                </a:solidFill>
              </a:rPr>
              <a:t>Ordförandes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årsrapport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A33ACA-A9D7-DD45-85E7-3CB7DD9478A1}"/>
              </a:ext>
            </a:extLst>
          </p:cNvPr>
          <p:cNvSpPr txBox="1">
            <a:spLocks/>
          </p:cNvSpPr>
          <p:nvPr/>
        </p:nvSpPr>
        <p:spPr>
          <a:xfrm>
            <a:off x="3431691" y="138448"/>
            <a:ext cx="5255109" cy="6581104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 senaste året genomfördes detta: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OVK med rengöring av frånluftskanaler samt åtgärd av fel från tidigare besiktning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Genomgång av samtliga badrum enligt tidigare besiktningsprotokoll för att komma vidare i tvist om fel och åtgärder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Ny förvaltare från 1a januari 2022 (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Fastum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Upprättat underhållsplan tillsammans med vår förvaltare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Elladdplatsprojekt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slutfördes i samarbete med NKS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Ljusarmaturer i allmänna utrymmen ersatta mot nya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Städning av avfallsrum och kärltvätt 2 x år </a:t>
            </a:r>
          </a:p>
          <a:p>
            <a:pPr marL="0" indent="0">
              <a:lnSpc>
                <a:spcPct val="120000"/>
              </a:lnSpc>
              <a:buNone/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Vi vill tacka alla medlemmar för att ovanstående punkter kunde genomföras!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ronderingar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har lösa föremål i trapphuset uppmärksammats vilket är totalt förbjudet.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Framåt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Att komma i mål med entreprenör och slutföra tvisten under 2023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Stamspolning av avlopp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Uppfräschning av entréerna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Elstöd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kommer att ansökas (centralt avtal)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Arbetet på Kvarngränd/Havrekvarnen beräknas färdigställas sommaren / hösten 2023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7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Föreningens</a:t>
            </a:r>
            <a:r>
              <a:rPr lang="en-US" dirty="0"/>
              <a:t> </a:t>
            </a:r>
            <a:r>
              <a:rPr lang="en-US" dirty="0" err="1"/>
              <a:t>intäkter</a:t>
            </a:r>
            <a:r>
              <a:rPr lang="en-US" dirty="0"/>
              <a:t> 2022 - </a:t>
            </a:r>
            <a:r>
              <a:rPr lang="en-US" dirty="0" err="1"/>
              <a:t>förenklad</a:t>
            </a:r>
            <a:endParaRPr lang="en-US" dirty="0"/>
          </a:p>
        </p:txBody>
      </p:sp>
      <p:pic>
        <p:nvPicPr>
          <p:cNvPr id="4" name="Picture 3" descr="magasin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52314"/>
              </p:ext>
            </p:extLst>
          </p:nvPr>
        </p:nvGraphicFramePr>
        <p:xfrm>
          <a:off x="457200" y="2160189"/>
          <a:ext cx="8229599" cy="1889968"/>
        </p:xfrm>
        <a:graphic>
          <a:graphicData uri="http://schemas.openxmlformats.org/drawingml/2006/table">
            <a:tbl>
              <a:tblPr/>
              <a:tblGrid>
                <a:gridCol w="357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61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2022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1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71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Årsavgifter Bostäder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6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3 211 754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3 174 682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6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Hyresintäkter garage moms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         493 417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483 553    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079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Elintäkter moms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         191 519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210 895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6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Hyresbortfall, garage moms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             -22 694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61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      3 873 996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3 869 130    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72BB882-8264-E241-BC71-1D232A9C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02961"/>
              </p:ext>
            </p:extLst>
          </p:nvPr>
        </p:nvGraphicFramePr>
        <p:xfrm>
          <a:off x="445769" y="4027297"/>
          <a:ext cx="8229599" cy="1924770"/>
        </p:xfrm>
        <a:graphic>
          <a:graphicData uri="http://schemas.openxmlformats.org/drawingml/2006/table">
            <a:tbl>
              <a:tblPr/>
              <a:tblGrid>
                <a:gridCol w="357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548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Övriga rörelseintäkter</a:t>
                      </a:r>
                    </a:p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Avgifter andrahandsuthyrning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7 674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13 489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163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Gästlägenhet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7 600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03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Övriga intäkter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19 890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5 666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27 564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26 755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586963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intäkter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3 901 560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3 895 885 </a:t>
                      </a:r>
                    </a:p>
                  </a:txBody>
                  <a:tcPr marL="8375" marR="8375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832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7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asin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68" y="6082132"/>
            <a:ext cx="2058431" cy="62848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200307"/>
              </p:ext>
            </p:extLst>
          </p:nvPr>
        </p:nvGraphicFramePr>
        <p:xfrm>
          <a:off x="822960" y="1417740"/>
          <a:ext cx="7543800" cy="3118485"/>
        </p:xfrm>
        <a:graphic>
          <a:graphicData uri="http://schemas.openxmlformats.org/drawingml/2006/table">
            <a:tbl>
              <a:tblPr/>
              <a:tblGrid>
                <a:gridCol w="406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4 Driftskostnader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2 260 353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2 232 007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5 Övriga externa kostnader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346 421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266 046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">
                <a:tc>
                  <a:txBody>
                    <a:bodyPr/>
                    <a:lstStyle/>
                    <a:p>
                      <a:pPr algn="l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Personalkostnader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310 805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kostnader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5 128 104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5 333 206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63242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0133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DDA509A-5B11-D14B-8FB2-72DCA389DDB1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Föreningens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2022 - </a:t>
            </a:r>
            <a:r>
              <a:rPr lang="en-US" dirty="0" err="1"/>
              <a:t>förenklad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4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0362da-3535-497c-8986-419bf42a309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B75BDAED3D4F4688AB6B9F539CE8A5" ma:contentTypeVersion="16" ma:contentTypeDescription="Skapa ett nytt dokument." ma:contentTypeScope="" ma:versionID="1a834153c25b482bbf877e21c60b6ba6">
  <xsd:schema xmlns:xsd="http://www.w3.org/2001/XMLSchema" xmlns:xs="http://www.w3.org/2001/XMLSchema" xmlns:p="http://schemas.microsoft.com/office/2006/metadata/properties" xmlns:ns3="dfa7a06c-1ca2-4638-b415-b31ea005669c" xmlns:ns4="5e0362da-3535-497c-8986-419bf42a3093" targetNamespace="http://schemas.microsoft.com/office/2006/metadata/properties" ma:root="true" ma:fieldsID="ef33a2aa3849eb2a5791bdc0a73b5564" ns3:_="" ns4:_="">
    <xsd:import namespace="dfa7a06c-1ca2-4638-b415-b31ea005669c"/>
    <xsd:import namespace="5e0362da-3535-497c-8986-419bf42a309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a7a06c-1ca2-4638-b415-b31ea00566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362da-3535-497c-8986-419bf42a30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CBCCA-C36A-4E1D-96B2-8421B01A8B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BC57A2-EFBD-4413-84C3-67577E5003F6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dfa7a06c-1ca2-4638-b415-b31ea005669c"/>
    <ds:schemaRef ds:uri="http://purl.org/dc/elements/1.1/"/>
    <ds:schemaRef ds:uri="http://schemas.openxmlformats.org/package/2006/metadata/core-properties"/>
    <ds:schemaRef ds:uri="5e0362da-3535-497c-8986-419bf42a309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D7DBED-2BD0-4C60-8336-F769A005D8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a7a06c-1ca2-4638-b415-b31ea005669c"/>
    <ds:schemaRef ds:uri="5e0362da-3535-497c-8986-419bf42a30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1425</Words>
  <Application>Microsoft Office PowerPoint</Application>
  <PresentationFormat>Bildspel på skärmen (4:3)</PresentationFormat>
  <Paragraphs>242</Paragraphs>
  <Slides>29</Slides>
  <Notes>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7" baseType="lpstr">
      <vt:lpstr>Arial</vt:lpstr>
      <vt:lpstr>Arial Unicode MS</vt:lpstr>
      <vt:lpstr>Calibri</vt:lpstr>
      <vt:lpstr>Calibri Light</vt:lpstr>
      <vt:lpstr>Mangal</vt:lpstr>
      <vt:lpstr>Mark Pro</vt:lpstr>
      <vt:lpstr>Times New Roman</vt:lpstr>
      <vt:lpstr>Office-tema</vt:lpstr>
      <vt:lpstr>Årsstämma 7 juni 2023</vt:lpstr>
      <vt:lpstr>Dagordning</vt:lpstr>
      <vt:lpstr>Formalia</vt:lpstr>
      <vt:lpstr>Formalia</vt:lpstr>
      <vt:lpstr>8. Föredragning av styrelsens årsredovisning</vt:lpstr>
      <vt:lpstr>Särskilda rapporter - Tvist med entrepenören</vt:lpstr>
      <vt:lpstr>Särskilda rapporter - Ordförandes årsrapport</vt:lpstr>
      <vt:lpstr>Föreningens intäkter 2022 - förenklad</vt:lpstr>
      <vt:lpstr>PowerPoint-presentation</vt:lpstr>
      <vt:lpstr>Avskrivningar 2022</vt:lpstr>
      <vt:lpstr>PowerPoint-presentation</vt:lpstr>
      <vt:lpstr>Lån 2022</vt:lpstr>
      <vt:lpstr>9. Föredragning av revisionsberättelsen </vt:lpstr>
      <vt:lpstr>PowerPoint-presentation</vt:lpstr>
      <vt:lpstr>10. Beslut om fastställande av resultat- och balansräkning  </vt:lpstr>
      <vt:lpstr>PowerPoint-presentation</vt:lpstr>
      <vt:lpstr>11. Beslut om resultatdisposition</vt:lpstr>
      <vt:lpstr>PowerPoint-presentation</vt:lpstr>
      <vt:lpstr>12. Beslut om ansvarsfrihet för styrelseledamöterna </vt:lpstr>
      <vt:lpstr>13. Beslut om arvoden åt styrelseledamöter och revisor till styrelse   </vt:lpstr>
      <vt:lpstr>14. Val av styrelseledamöter och suppleanter   </vt:lpstr>
      <vt:lpstr>PowerPoint-presentation</vt:lpstr>
      <vt:lpstr>15. Val av revisor och revisorssuppleant   </vt:lpstr>
      <vt:lpstr>16. Val av valberedning   </vt:lpstr>
      <vt:lpstr>17. Motioner från medlemmar   </vt:lpstr>
      <vt:lpstr>PowerPoint-presentation</vt:lpstr>
      <vt:lpstr>PowerPoint-presentation</vt:lpstr>
      <vt:lpstr>PowerPoint-presentation</vt:lpstr>
      <vt:lpstr>18. Föreningsstämmans avslutande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fastigheten</dc:title>
  <dc:creator>Carlos Janeh</dc:creator>
  <cp:lastModifiedBy>Markus Möller</cp:lastModifiedBy>
  <cp:revision>42</cp:revision>
  <dcterms:created xsi:type="dcterms:W3CDTF">2020-02-04T21:43:18Z</dcterms:created>
  <dcterms:modified xsi:type="dcterms:W3CDTF">2023-06-27T18:45:20Z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0x01010019B75BDAED3D4F4688AB6B9F539CE8A5</vt:lpwstr>
  </property>
</Properties>
</file>